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72" r:id="rId5"/>
    <p:sldId id="258" r:id="rId6"/>
    <p:sldId id="268" r:id="rId7"/>
    <p:sldId id="260" r:id="rId8"/>
    <p:sldId id="275" r:id="rId9"/>
    <p:sldId id="259" r:id="rId10"/>
    <p:sldId id="257" r:id="rId11"/>
    <p:sldId id="261" r:id="rId12"/>
    <p:sldId id="262" r:id="rId13"/>
    <p:sldId id="269" r:id="rId14"/>
    <p:sldId id="267" r:id="rId15"/>
    <p:sldId id="276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9FF66"/>
    <a:srgbClr val="3333CC"/>
    <a:srgbClr val="CCECFF"/>
    <a:srgbClr val="FF66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1" d="100"/>
          <a:sy n="51" d="100"/>
        </p:scale>
        <p:origin x="1672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D851-3F67-4EBF-B76E-400C48BBB51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2C0C-51E9-445C-BDDC-F484E0EF3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7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D851-3F67-4EBF-B76E-400C48BBB51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2C0C-51E9-445C-BDDC-F484E0EF3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9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D851-3F67-4EBF-B76E-400C48BBB51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2C0C-51E9-445C-BDDC-F484E0EF3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30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546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D851-3F67-4EBF-B76E-400C48BBB51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2C0C-51E9-445C-BDDC-F484E0EF3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91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D851-3F67-4EBF-B76E-400C48BBB51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2C0C-51E9-445C-BDDC-F484E0EF3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33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D851-3F67-4EBF-B76E-400C48BBB51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2C0C-51E9-445C-BDDC-F484E0EF3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4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D851-3F67-4EBF-B76E-400C48BBB51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2C0C-51E9-445C-BDDC-F484E0EF3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7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D851-3F67-4EBF-B76E-400C48BBB51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2C0C-51E9-445C-BDDC-F484E0EF3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41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D851-3F67-4EBF-B76E-400C48BBB51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2C0C-51E9-445C-BDDC-F484E0EF3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03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D851-3F67-4EBF-B76E-400C48BBB51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2C0C-51E9-445C-BDDC-F484E0EF3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0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D851-3F67-4EBF-B76E-400C48BBB51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2C0C-51E9-445C-BDDC-F484E0EF3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1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8D851-3F67-4EBF-B76E-400C48BBB51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2C0C-51E9-445C-BDDC-F484E0EF3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1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828" y="2406315"/>
            <a:ext cx="80563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Цирконометрия</a:t>
            </a:r>
            <a:r>
              <a:rPr lang="ru-RU" sz="2400" b="1" dirty="0" smtClean="0"/>
              <a:t>, химический и изотопный состав песчаников Чарской и </a:t>
            </a:r>
            <a:r>
              <a:rPr lang="ru-RU" sz="2400" b="1" dirty="0" err="1" smtClean="0"/>
              <a:t>Жарминской</a:t>
            </a:r>
            <a:r>
              <a:rPr lang="ru-RU" sz="2400" b="1" dirty="0" smtClean="0"/>
              <a:t> зон восточного Казахстана: корреляция, источники и тектонические обстановки формирования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r>
              <a:rPr lang="ru-RU" sz="2400" u="sng" dirty="0" err="1" smtClean="0"/>
              <a:t>Перфилова</a:t>
            </a:r>
            <a:r>
              <a:rPr lang="ru-RU" sz="2400" u="sng" dirty="0" smtClean="0"/>
              <a:t> А.А., </a:t>
            </a:r>
            <a:r>
              <a:rPr lang="ru-RU" sz="2400" dirty="0" smtClean="0"/>
              <a:t>Сафонова И.Ю, </a:t>
            </a:r>
            <a:r>
              <a:rPr lang="ru-RU" sz="2400" dirty="0" err="1" smtClean="0"/>
              <a:t>Котлер</a:t>
            </a:r>
            <a:r>
              <a:rPr lang="ru-RU" sz="2400" dirty="0" smtClean="0"/>
              <a:t> П.Д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63" y="102420"/>
            <a:ext cx="3068581" cy="2044013"/>
          </a:xfrm>
          <a:prstGeom prst="rect">
            <a:avLst/>
          </a:prstGeom>
        </p:spPr>
      </p:pic>
      <p:pic>
        <p:nvPicPr>
          <p:cNvPr id="8" name="Picture 2" descr="https://www.igm.nsc.ru/images/news2/conf/pict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9" r="41110" b="73367"/>
          <a:stretch/>
        </p:blipFill>
        <p:spPr bwMode="auto">
          <a:xfrm>
            <a:off x="5815488" y="869803"/>
            <a:ext cx="1617203" cy="12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94870" y="97222"/>
            <a:ext cx="3658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Институт геологии и минералогии </a:t>
            </a:r>
          </a:p>
          <a:p>
            <a:pPr algn="ctr"/>
            <a:r>
              <a:rPr lang="ru-RU" b="1" dirty="0" smtClean="0"/>
              <a:t>им. В.С. Соболева СО РАН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67364" y="5996539"/>
            <a:ext cx="2009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Петрозаводск </a:t>
            </a:r>
          </a:p>
          <a:p>
            <a:pPr algn="ctr"/>
            <a:r>
              <a:rPr lang="ru-RU" dirty="0" smtClean="0"/>
              <a:t>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05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"/>
          <a:stretch/>
        </p:blipFill>
        <p:spPr>
          <a:xfrm>
            <a:off x="1073442" y="3618000"/>
            <a:ext cx="3624829" cy="324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" r="2255" b="3368"/>
          <a:stretch/>
        </p:blipFill>
        <p:spPr>
          <a:xfrm>
            <a:off x="844581" y="492849"/>
            <a:ext cx="7454837" cy="324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70908" y="28875"/>
            <a:ext cx="540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cs typeface="Arial" panose="020B0604020202020204" pitchFamily="34" charset="0"/>
              </a:rPr>
              <a:t>Классификационные диаграммы</a:t>
            </a:r>
            <a:endParaRPr lang="ru-RU" sz="2800" b="1" dirty="0"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98271" y="4935768"/>
            <a:ext cx="43121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cs typeface="Arial" panose="020B0604020202020204" pitchFamily="34" charset="0"/>
              </a:rPr>
              <a:t>Значение </a:t>
            </a:r>
            <a:r>
              <a:rPr lang="en-US" sz="1400" dirty="0" smtClean="0">
                <a:cs typeface="Arial" panose="020B0604020202020204" pitchFamily="34" charset="0"/>
              </a:rPr>
              <a:t>ICV&gt;1</a:t>
            </a:r>
            <a:r>
              <a:rPr lang="ru-RU" sz="1400" dirty="0" smtClean="0">
                <a:cs typeface="Arial" panose="020B0604020202020204" pitchFamily="34" charset="0"/>
              </a:rPr>
              <a:t> указывает на незначительное присутствие глинистых минералов, и в большей степени таких породообразующих минералов как </a:t>
            </a:r>
            <a:r>
              <a:rPr lang="ru-RU" sz="1400" b="1" dirty="0" smtClean="0">
                <a:cs typeface="Arial" panose="020B0604020202020204" pitchFamily="34" charset="0"/>
              </a:rPr>
              <a:t>плагиоклаз, КПШ,</a:t>
            </a:r>
            <a:r>
              <a:rPr lang="en-US" sz="1400" b="1" dirty="0" smtClean="0"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cs typeface="Arial" panose="020B0604020202020204" pitchFamily="34" charset="0"/>
              </a:rPr>
              <a:t>амфиболы, пироксены</a:t>
            </a:r>
            <a:r>
              <a:rPr lang="ru-RU" sz="1400" dirty="0" smtClean="0">
                <a:cs typeface="Arial" panose="020B0604020202020204" pitchFamily="34" charset="0"/>
              </a:rPr>
              <a:t>, а также </a:t>
            </a:r>
            <a:r>
              <a:rPr lang="ru-RU" sz="1400" b="1" dirty="0" smtClean="0">
                <a:cs typeface="Arial" panose="020B0604020202020204" pitchFamily="34" charset="0"/>
              </a:rPr>
              <a:t>обломков пород</a:t>
            </a:r>
            <a:r>
              <a:rPr lang="ru-RU" sz="1400" dirty="0" smtClean="0">
                <a:cs typeface="Arial" panose="020B0604020202020204" pitchFamily="34" charset="0"/>
              </a:rPr>
              <a:t>.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48497" y="6138687"/>
            <a:ext cx="413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spc="-5" dirty="0">
                <a:cs typeface="Arial" panose="020B0604020202020204" pitchFamily="34" charset="0"/>
              </a:rPr>
              <a:t>CIA</a:t>
            </a:r>
            <a:r>
              <a:rPr lang="pt-BR" sz="1400" spc="-5" dirty="0">
                <a:cs typeface="Arial" panose="020B0604020202020204" pitchFamily="34" charset="0"/>
              </a:rPr>
              <a:t>=(Al</a:t>
            </a:r>
            <a:r>
              <a:rPr lang="pt-BR" sz="1400" spc="-7" baseline="-21604" dirty="0">
                <a:cs typeface="Arial" panose="020B0604020202020204" pitchFamily="34" charset="0"/>
              </a:rPr>
              <a:t>2</a:t>
            </a:r>
            <a:r>
              <a:rPr lang="pt-BR" sz="1400" spc="-5" dirty="0">
                <a:cs typeface="Arial" panose="020B0604020202020204" pitchFamily="34" charset="0"/>
              </a:rPr>
              <a:t>O</a:t>
            </a:r>
            <a:r>
              <a:rPr lang="pt-BR" sz="1400" spc="-7" baseline="-21604" dirty="0">
                <a:cs typeface="Arial" panose="020B0604020202020204" pitchFamily="34" charset="0"/>
              </a:rPr>
              <a:t>3</a:t>
            </a:r>
            <a:r>
              <a:rPr lang="pt-BR" sz="1400" spc="-5" dirty="0">
                <a:cs typeface="Arial" panose="020B0604020202020204" pitchFamily="34" charset="0"/>
              </a:rPr>
              <a:t>/(Al</a:t>
            </a:r>
            <a:r>
              <a:rPr lang="pt-BR" sz="1400" spc="-7" baseline="-21604" dirty="0">
                <a:cs typeface="Arial" panose="020B0604020202020204" pitchFamily="34" charset="0"/>
              </a:rPr>
              <a:t>2</a:t>
            </a:r>
            <a:r>
              <a:rPr lang="pt-BR" sz="1400" spc="-5" dirty="0">
                <a:cs typeface="Arial" panose="020B0604020202020204" pitchFamily="34" charset="0"/>
              </a:rPr>
              <a:t>O</a:t>
            </a:r>
            <a:r>
              <a:rPr lang="pt-BR" sz="1400" spc="-7" baseline="-21604" dirty="0">
                <a:cs typeface="Arial" panose="020B0604020202020204" pitchFamily="34" charset="0"/>
              </a:rPr>
              <a:t>3</a:t>
            </a:r>
            <a:r>
              <a:rPr lang="pt-BR" sz="1400" spc="-5" dirty="0">
                <a:cs typeface="Arial" panose="020B0604020202020204" pitchFamily="34" charset="0"/>
              </a:rPr>
              <a:t>+CaO+Na</a:t>
            </a:r>
            <a:r>
              <a:rPr lang="pt-BR" sz="1400" spc="-7" baseline="-21604" dirty="0">
                <a:cs typeface="Arial" panose="020B0604020202020204" pitchFamily="34" charset="0"/>
              </a:rPr>
              <a:t>2</a:t>
            </a:r>
            <a:r>
              <a:rPr lang="pt-BR" sz="1400" spc="-5" dirty="0">
                <a:cs typeface="Arial" panose="020B0604020202020204" pitchFamily="34" charset="0"/>
              </a:rPr>
              <a:t>O+K</a:t>
            </a:r>
            <a:r>
              <a:rPr lang="pt-BR" sz="1400" spc="-7" baseline="-21604" dirty="0">
                <a:cs typeface="Arial" panose="020B0604020202020204" pitchFamily="34" charset="0"/>
              </a:rPr>
              <a:t>2</a:t>
            </a:r>
            <a:r>
              <a:rPr lang="pt-BR" sz="1400" spc="-5" dirty="0">
                <a:cs typeface="Arial" panose="020B0604020202020204" pitchFamily="34" charset="0"/>
              </a:rPr>
              <a:t>O))*100  </a:t>
            </a:r>
            <a:r>
              <a:rPr lang="pt-BR" sz="1400" b="1" spc="-5" dirty="0">
                <a:cs typeface="Arial" panose="020B0604020202020204" pitchFamily="34" charset="0"/>
              </a:rPr>
              <a:t>ICV</a:t>
            </a:r>
            <a:r>
              <a:rPr lang="pt-BR" sz="1400" spc="-5" dirty="0">
                <a:cs typeface="Arial" panose="020B0604020202020204" pitchFamily="34" charset="0"/>
              </a:rPr>
              <a:t>=(TiO</a:t>
            </a:r>
            <a:r>
              <a:rPr lang="pt-BR" sz="1400" spc="-7" baseline="-21604" dirty="0">
                <a:cs typeface="Arial" panose="020B0604020202020204" pitchFamily="34" charset="0"/>
              </a:rPr>
              <a:t>2</a:t>
            </a:r>
            <a:r>
              <a:rPr lang="pt-BR" sz="1400" spc="-5" dirty="0">
                <a:cs typeface="Arial" panose="020B0604020202020204" pitchFamily="34" charset="0"/>
              </a:rPr>
              <a:t>+Fe</a:t>
            </a:r>
            <a:r>
              <a:rPr lang="pt-BR" sz="1400" spc="-7" baseline="-21604" dirty="0">
                <a:cs typeface="Arial" panose="020B0604020202020204" pitchFamily="34" charset="0"/>
              </a:rPr>
              <a:t>2</a:t>
            </a:r>
            <a:r>
              <a:rPr lang="pt-BR" sz="1400" spc="-5" dirty="0">
                <a:cs typeface="Arial" panose="020B0604020202020204" pitchFamily="34" charset="0"/>
              </a:rPr>
              <a:t>O</a:t>
            </a:r>
            <a:r>
              <a:rPr lang="pt-BR" sz="1400" spc="-7" baseline="-21604" dirty="0">
                <a:cs typeface="Arial" panose="020B0604020202020204" pitchFamily="34" charset="0"/>
              </a:rPr>
              <a:t>3</a:t>
            </a:r>
            <a:r>
              <a:rPr lang="pt-BR" sz="1400" spc="-5" dirty="0">
                <a:cs typeface="Arial" panose="020B0604020202020204" pitchFamily="34" charset="0"/>
              </a:rPr>
              <a:t>+MnO+MgO+CaO+K</a:t>
            </a:r>
            <a:r>
              <a:rPr lang="pt-BR" sz="1400" spc="-7" baseline="-21604" dirty="0">
                <a:cs typeface="Arial" panose="020B0604020202020204" pitchFamily="34" charset="0"/>
              </a:rPr>
              <a:t>2</a:t>
            </a:r>
            <a:r>
              <a:rPr lang="pt-BR" sz="1400" spc="-5" dirty="0">
                <a:cs typeface="Arial" panose="020B0604020202020204" pitchFamily="34" charset="0"/>
              </a:rPr>
              <a:t>O+Na</a:t>
            </a:r>
            <a:r>
              <a:rPr lang="pt-BR" sz="1400" spc="-7" baseline="-21604" dirty="0">
                <a:cs typeface="Arial" panose="020B0604020202020204" pitchFamily="34" charset="0"/>
              </a:rPr>
              <a:t>2</a:t>
            </a:r>
            <a:r>
              <a:rPr lang="pt-BR" sz="1400" spc="-5" dirty="0">
                <a:cs typeface="Arial" panose="020B0604020202020204" pitchFamily="34" charset="0"/>
              </a:rPr>
              <a:t>O)/</a:t>
            </a:r>
            <a:r>
              <a:rPr lang="pt-BR" sz="1400" spc="-5" dirty="0" smtClean="0">
                <a:cs typeface="Arial" panose="020B0604020202020204" pitchFamily="34" charset="0"/>
              </a:rPr>
              <a:t>Al</a:t>
            </a:r>
            <a:r>
              <a:rPr lang="pt-BR" sz="1400" spc="-7" baseline="-21604" dirty="0" smtClean="0">
                <a:cs typeface="Arial" panose="020B0604020202020204" pitchFamily="34" charset="0"/>
              </a:rPr>
              <a:t>2</a:t>
            </a:r>
            <a:r>
              <a:rPr lang="pt-BR" sz="1400" spc="-5" dirty="0" smtClean="0">
                <a:cs typeface="Arial" panose="020B0604020202020204" pitchFamily="34" charset="0"/>
              </a:rPr>
              <a:t>O</a:t>
            </a:r>
            <a:r>
              <a:rPr lang="pt-BR" sz="1400" spc="-7" baseline="-21604" dirty="0" smtClean="0">
                <a:cs typeface="Arial" panose="020B0604020202020204" pitchFamily="34" charset="0"/>
              </a:rPr>
              <a:t>3</a:t>
            </a:r>
            <a:endParaRPr lang="pt-BR" sz="1400" baseline="-21604" dirty="0"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98271" y="3732849"/>
            <a:ext cx="40961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cs typeface="Arial" panose="020B0604020202020204" pitchFamily="34" charset="0"/>
              </a:rPr>
              <a:t>CIA</a:t>
            </a:r>
            <a:r>
              <a:rPr lang="en-US" sz="1400" dirty="0" smtClean="0">
                <a:cs typeface="Arial" panose="020B0604020202020204" pitchFamily="34" charset="0"/>
              </a:rPr>
              <a:t> - </a:t>
            </a:r>
            <a:r>
              <a:rPr lang="en-GB" sz="1400" dirty="0" smtClean="0">
                <a:cs typeface="Arial" panose="020B0604020202020204" pitchFamily="34" charset="0"/>
              </a:rPr>
              <a:t>Chemical </a:t>
            </a:r>
            <a:r>
              <a:rPr lang="en-GB" sz="1400" dirty="0">
                <a:cs typeface="Arial" panose="020B0604020202020204" pitchFamily="34" charset="0"/>
              </a:rPr>
              <a:t>Index of Alteration (</a:t>
            </a:r>
            <a:r>
              <a:rPr lang="ru-RU" sz="1400" dirty="0">
                <a:cs typeface="Arial" panose="020B0604020202020204" pitchFamily="34" charset="0"/>
              </a:rPr>
              <a:t>химический индекс изменчивости</a:t>
            </a:r>
            <a:r>
              <a:rPr lang="ru-RU" sz="1400" dirty="0" smtClean="0">
                <a:cs typeface="Arial" panose="020B0604020202020204" pitchFamily="34" charset="0"/>
              </a:rPr>
              <a:t>) </a:t>
            </a:r>
            <a:r>
              <a:rPr lang="ru-RU" sz="1400" i="1" dirty="0">
                <a:solidFill>
                  <a:srgbClr val="0070C0"/>
                </a:solidFill>
                <a:cs typeface="Arial" panose="020B0604020202020204" pitchFamily="34" charset="0"/>
              </a:rPr>
              <a:t>(</a:t>
            </a:r>
            <a:r>
              <a:rPr lang="en-GB" sz="14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Nesbitt</a:t>
            </a:r>
            <a:r>
              <a:rPr lang="en-GB" sz="1400" i="1" dirty="0">
                <a:solidFill>
                  <a:srgbClr val="0070C0"/>
                </a:solidFill>
                <a:cs typeface="Arial" panose="020B0604020202020204" pitchFamily="34" charset="0"/>
              </a:rPr>
              <a:t>, Young, </a:t>
            </a:r>
            <a:r>
              <a:rPr lang="en-GB" sz="14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1982</a:t>
            </a:r>
            <a:r>
              <a:rPr lang="ru-RU" sz="14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)</a:t>
            </a:r>
            <a:r>
              <a:rPr lang="en-GB" sz="14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GB" sz="1400" i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/>
            <a:endParaRPr lang="ru-RU" sz="1400" b="1" dirty="0" smtClean="0">
              <a:cs typeface="Arial" panose="020B0604020202020204" pitchFamily="34" charset="0"/>
            </a:endParaRPr>
          </a:p>
          <a:p>
            <a:pPr algn="just"/>
            <a:r>
              <a:rPr lang="en-GB" sz="1400" b="1" dirty="0" smtClean="0">
                <a:cs typeface="Arial" panose="020B0604020202020204" pitchFamily="34" charset="0"/>
              </a:rPr>
              <a:t>ICV</a:t>
            </a:r>
            <a:r>
              <a:rPr lang="en-GB" sz="1400" dirty="0" smtClean="0">
                <a:cs typeface="Arial" panose="020B0604020202020204" pitchFamily="34" charset="0"/>
              </a:rPr>
              <a:t> – </a:t>
            </a:r>
            <a:r>
              <a:rPr lang="en-GB" sz="1400" dirty="0">
                <a:cs typeface="Arial" panose="020B0604020202020204" pitchFamily="34" charset="0"/>
              </a:rPr>
              <a:t>Index of Compositional Variation  </a:t>
            </a:r>
            <a:r>
              <a:rPr lang="en-GB" sz="1400" dirty="0" smtClean="0">
                <a:cs typeface="Arial" panose="020B0604020202020204" pitchFamily="34" charset="0"/>
              </a:rPr>
              <a:t>(</a:t>
            </a:r>
            <a:r>
              <a:rPr lang="ru-RU" sz="1400" dirty="0">
                <a:cs typeface="Arial" panose="020B0604020202020204" pitchFamily="34" charset="0"/>
              </a:rPr>
              <a:t>индекс композиционной вариации</a:t>
            </a:r>
            <a:r>
              <a:rPr lang="ru-RU" sz="1400" dirty="0" smtClean="0">
                <a:cs typeface="Arial" panose="020B0604020202020204" pitchFamily="34" charset="0"/>
              </a:rPr>
              <a:t>) </a:t>
            </a:r>
            <a:r>
              <a:rPr lang="ru-RU" sz="1400" i="1" spc="-15" dirty="0">
                <a:solidFill>
                  <a:srgbClr val="0070C0"/>
                </a:solidFill>
                <a:cs typeface="Arial" panose="020B0604020202020204" pitchFamily="34" charset="0"/>
              </a:rPr>
              <a:t>(</a:t>
            </a:r>
            <a:r>
              <a:rPr lang="en-GB" sz="1400" i="1" spc="-15" dirty="0" smtClean="0">
                <a:solidFill>
                  <a:srgbClr val="0070C0"/>
                </a:solidFill>
                <a:cs typeface="Arial" panose="020B0604020202020204" pitchFamily="34" charset="0"/>
              </a:rPr>
              <a:t>Cox </a:t>
            </a:r>
            <a:r>
              <a:rPr lang="en-GB" sz="1400" i="1" spc="-5" dirty="0">
                <a:solidFill>
                  <a:srgbClr val="0070C0"/>
                </a:solidFill>
                <a:cs typeface="Arial" panose="020B0604020202020204" pitchFamily="34" charset="0"/>
              </a:rPr>
              <a:t>et al.,</a:t>
            </a:r>
            <a:r>
              <a:rPr lang="en-GB" sz="1400" i="1" spc="8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GB" sz="1400" i="1" spc="-10" dirty="0" smtClean="0">
                <a:solidFill>
                  <a:srgbClr val="0070C0"/>
                </a:solidFill>
                <a:cs typeface="Arial" panose="020B0604020202020204" pitchFamily="34" charset="0"/>
              </a:rPr>
              <a:t>1995</a:t>
            </a:r>
            <a:r>
              <a:rPr lang="ru-RU" sz="1400" i="1" spc="-10" dirty="0" smtClean="0">
                <a:solidFill>
                  <a:srgbClr val="0070C0"/>
                </a:solidFill>
                <a:cs typeface="Arial" panose="020B0604020202020204" pitchFamily="34" charset="0"/>
              </a:rPr>
              <a:t>)</a:t>
            </a:r>
            <a:r>
              <a:rPr lang="en-GB" sz="1400" i="1" spc="-1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43967" y="492849"/>
            <a:ext cx="160197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i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Pettijohn</a:t>
            </a:r>
            <a:r>
              <a:rPr lang="en-GB" i="1" dirty="0" smtClean="0">
                <a:solidFill>
                  <a:srgbClr val="0070C0"/>
                </a:solidFill>
                <a:cs typeface="Arial" panose="020B0604020202020204" pitchFamily="34" charset="0"/>
              </a:rPr>
              <a:t>, 1972</a:t>
            </a:r>
            <a:endParaRPr lang="en-GB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309035" y="492849"/>
            <a:ext cx="160197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i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Pettijohn</a:t>
            </a:r>
            <a:r>
              <a:rPr lang="en-GB" i="1" dirty="0" smtClean="0">
                <a:solidFill>
                  <a:srgbClr val="0070C0"/>
                </a:solidFill>
                <a:cs typeface="Arial" panose="020B0604020202020204" pitchFamily="34" charset="0"/>
              </a:rPr>
              <a:t>, 1972</a:t>
            </a:r>
            <a:endParaRPr lang="en-GB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922500" y="920535"/>
            <a:ext cx="7298998" cy="5760000"/>
            <a:chOff x="922501" y="636230"/>
            <a:chExt cx="7298998" cy="576000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922501" y="636230"/>
              <a:ext cx="7298998" cy="5760000"/>
              <a:chOff x="922501" y="636230"/>
              <a:chExt cx="7298998" cy="576000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501" y="636230"/>
                <a:ext cx="7298998" cy="5760000"/>
              </a:xfrm>
              <a:prstGeom prst="rect">
                <a:avLst/>
              </a:prstGeom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5082139" y="2175309"/>
                <a:ext cx="654518" cy="3753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1" name="Прямая со стрелкой 10"/>
            <p:cNvCxnSpPr/>
            <p:nvPr/>
          </p:nvCxnSpPr>
          <p:spPr>
            <a:xfrm flipH="1">
              <a:off x="3060834" y="1135781"/>
              <a:ext cx="423511" cy="1155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436218" y="951115"/>
              <a:ext cx="654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9933"/>
                  </a:solidFill>
                </a:rPr>
                <a:t>PAAS</a:t>
              </a:r>
              <a:endParaRPr lang="ru-RU" dirty="0">
                <a:solidFill>
                  <a:srgbClr val="FF9933"/>
                </a:solidFill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V="1">
              <a:off x="2887579" y="2363002"/>
              <a:ext cx="346509" cy="24063"/>
            </a:xfrm>
            <a:prstGeom prst="straightConnector1">
              <a:avLst/>
            </a:prstGeom>
            <a:ln>
              <a:solidFill>
                <a:srgbClr val="FF6699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347803" y="2202399"/>
              <a:ext cx="654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6699"/>
                  </a:solidFill>
                </a:rPr>
                <a:t>UCC</a:t>
              </a:r>
              <a:endParaRPr lang="ru-RU" dirty="0">
                <a:solidFill>
                  <a:srgbClr val="FF6699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 flipH="1">
            <a:off x="510142" y="31537"/>
            <a:ext cx="8123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cs typeface="Arial" panose="020B0604020202020204" pitchFamily="34" charset="0"/>
              </a:rPr>
              <a:t>Бинарные диаграммы </a:t>
            </a:r>
            <a:r>
              <a:rPr lang="ru-RU" sz="2800" b="1" dirty="0" err="1" smtClean="0">
                <a:cs typeface="Arial" panose="020B0604020202020204" pitchFamily="34" charset="0"/>
              </a:rPr>
              <a:t>Харкера</a:t>
            </a:r>
            <a:r>
              <a:rPr lang="ru-RU" sz="2800" b="1" dirty="0" smtClean="0">
                <a:cs typeface="Arial" panose="020B0604020202020204" pitchFamily="34" charset="0"/>
              </a:rPr>
              <a:t> для песчаников Чарской и </a:t>
            </a:r>
            <a:r>
              <a:rPr lang="ru-RU" sz="2800" b="1" dirty="0" err="1" smtClean="0">
                <a:cs typeface="Arial" panose="020B0604020202020204" pitchFamily="34" charset="0"/>
              </a:rPr>
              <a:t>Жарминской</a:t>
            </a:r>
            <a:r>
              <a:rPr lang="ru-RU" sz="2800" b="1" dirty="0" smtClean="0">
                <a:cs typeface="Arial" panose="020B0604020202020204" pitchFamily="34" charset="0"/>
              </a:rPr>
              <a:t> зон</a:t>
            </a:r>
            <a:endParaRPr lang="ru-RU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1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/>
          <p:cNvSpPr txBox="1"/>
          <p:nvPr/>
        </p:nvSpPr>
        <p:spPr>
          <a:xfrm>
            <a:off x="2023172" y="5760916"/>
            <a:ext cx="5097653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000" spc="-20" dirty="0">
                <a:cs typeface="Arial"/>
              </a:rPr>
              <a:t>Нормирование </a:t>
            </a:r>
            <a:r>
              <a:rPr sz="2000" spc="-10" dirty="0" err="1">
                <a:cs typeface="Arial"/>
              </a:rPr>
              <a:t>по</a:t>
            </a:r>
            <a:r>
              <a:rPr sz="2000" spc="-10" dirty="0">
                <a:cs typeface="Arial"/>
              </a:rPr>
              <a:t> </a:t>
            </a:r>
            <a:r>
              <a:rPr lang="ru-RU" sz="2000" spc="-10" dirty="0">
                <a:solidFill>
                  <a:srgbClr val="006FC0"/>
                </a:solidFill>
                <a:cs typeface="Arial"/>
              </a:rPr>
              <a:t>(</a:t>
            </a:r>
            <a:r>
              <a:rPr sz="2000" spc="-10" dirty="0" smtClean="0">
                <a:solidFill>
                  <a:srgbClr val="006FC0"/>
                </a:solidFill>
                <a:cs typeface="Arial"/>
              </a:rPr>
              <a:t>Sun</a:t>
            </a:r>
            <a:r>
              <a:rPr sz="2000" spc="-10" dirty="0">
                <a:solidFill>
                  <a:srgbClr val="006FC0"/>
                </a:solidFill>
                <a:cs typeface="Arial"/>
              </a:rPr>
              <a:t>, </a:t>
            </a:r>
            <a:r>
              <a:rPr sz="2000" spc="-15" dirty="0">
                <a:solidFill>
                  <a:srgbClr val="006FC0"/>
                </a:solidFill>
                <a:cs typeface="Arial"/>
              </a:rPr>
              <a:t>McDonough,</a:t>
            </a:r>
            <a:r>
              <a:rPr sz="2000" spc="225" dirty="0">
                <a:solidFill>
                  <a:srgbClr val="006FC0"/>
                </a:solidFill>
                <a:cs typeface="Arial"/>
              </a:rPr>
              <a:t> </a:t>
            </a:r>
            <a:r>
              <a:rPr sz="2000" spc="-15" dirty="0" smtClean="0">
                <a:solidFill>
                  <a:srgbClr val="006FC0"/>
                </a:solidFill>
                <a:cs typeface="Arial"/>
              </a:rPr>
              <a:t>1989</a:t>
            </a:r>
            <a:r>
              <a:rPr lang="ru-RU" sz="2000" spc="-15" dirty="0" smtClean="0">
                <a:solidFill>
                  <a:srgbClr val="006FC0"/>
                </a:solidFill>
                <a:cs typeface="Arial"/>
              </a:rPr>
              <a:t>)</a:t>
            </a:r>
            <a:endParaRPr sz="2000" dirty="0"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spc="-30" dirty="0">
                <a:cs typeface="Arial"/>
              </a:rPr>
              <a:t>PAAS </a:t>
            </a:r>
            <a:r>
              <a:rPr sz="2000" spc="-15" dirty="0" err="1">
                <a:cs typeface="Arial"/>
              </a:rPr>
              <a:t>по</a:t>
            </a:r>
            <a:r>
              <a:rPr sz="2000" spc="-15" dirty="0">
                <a:cs typeface="Arial"/>
              </a:rPr>
              <a:t> </a:t>
            </a:r>
            <a:r>
              <a:rPr lang="ru-RU" sz="2000" spc="-25" dirty="0">
                <a:solidFill>
                  <a:srgbClr val="006FC0"/>
                </a:solidFill>
                <a:cs typeface="Arial"/>
              </a:rPr>
              <a:t>(</a:t>
            </a:r>
            <a:r>
              <a:rPr sz="2000" spc="-25" dirty="0" smtClean="0">
                <a:solidFill>
                  <a:srgbClr val="006FC0"/>
                </a:solidFill>
                <a:cs typeface="Arial"/>
              </a:rPr>
              <a:t>Taylor</a:t>
            </a:r>
            <a:r>
              <a:rPr lang="ru-RU" sz="2000" spc="-25" dirty="0" smtClean="0">
                <a:solidFill>
                  <a:srgbClr val="006FC0"/>
                </a:solidFill>
                <a:cs typeface="Arial"/>
              </a:rPr>
              <a:t>,</a:t>
            </a:r>
            <a:r>
              <a:rPr sz="2000" spc="-15" dirty="0" smtClean="0">
                <a:solidFill>
                  <a:srgbClr val="006FC0"/>
                </a:solidFill>
                <a:cs typeface="Arial"/>
              </a:rPr>
              <a:t> </a:t>
            </a:r>
            <a:r>
              <a:rPr sz="2000" spc="-15" dirty="0">
                <a:solidFill>
                  <a:srgbClr val="006FC0"/>
                </a:solidFill>
                <a:cs typeface="Arial"/>
              </a:rPr>
              <a:t>McLennan,</a:t>
            </a:r>
            <a:r>
              <a:rPr sz="2000" spc="180" dirty="0">
                <a:solidFill>
                  <a:srgbClr val="006FC0"/>
                </a:solidFill>
                <a:cs typeface="Arial"/>
              </a:rPr>
              <a:t> </a:t>
            </a:r>
            <a:r>
              <a:rPr sz="2000" spc="-15" dirty="0" smtClean="0">
                <a:solidFill>
                  <a:srgbClr val="006FC0"/>
                </a:solidFill>
                <a:cs typeface="Arial"/>
              </a:rPr>
              <a:t>1985</a:t>
            </a:r>
            <a:r>
              <a:rPr lang="ru-RU" sz="2000" spc="-15" dirty="0" smtClean="0">
                <a:solidFill>
                  <a:srgbClr val="006FC0"/>
                </a:solidFill>
                <a:cs typeface="Arial"/>
              </a:rPr>
              <a:t>)</a:t>
            </a:r>
            <a:endParaRPr sz="2000" dirty="0">
              <a:cs typeface="Arial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633792" y="4780329"/>
            <a:ext cx="3128391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pc="-5" dirty="0">
                <a:cs typeface="Arial" panose="020B0604020202020204" pitchFamily="34" charset="0"/>
              </a:rPr>
              <a:t>Нормированные </a:t>
            </a:r>
            <a:r>
              <a:rPr spc="-10" dirty="0">
                <a:cs typeface="Arial" panose="020B0604020202020204" pitchFamily="34" charset="0"/>
              </a:rPr>
              <a:t>по хондриту </a:t>
            </a:r>
            <a:r>
              <a:rPr spc="-5" dirty="0">
                <a:cs typeface="Arial" panose="020B0604020202020204" pitchFamily="34" charset="0"/>
              </a:rPr>
              <a:t>кривые  </a:t>
            </a:r>
            <a:r>
              <a:rPr spc="-5" dirty="0" err="1">
                <a:cs typeface="Arial" panose="020B0604020202020204" pitchFamily="34" charset="0"/>
              </a:rPr>
              <a:t>распределения</a:t>
            </a:r>
            <a:r>
              <a:rPr spc="-5" dirty="0">
                <a:cs typeface="Arial" panose="020B0604020202020204" pitchFamily="34" charset="0"/>
              </a:rPr>
              <a:t> </a:t>
            </a:r>
            <a:r>
              <a:rPr spc="-10" dirty="0" smtClean="0">
                <a:cs typeface="Arial" panose="020B0604020202020204" pitchFamily="34" charset="0"/>
              </a:rPr>
              <a:t>РЗЭ</a:t>
            </a:r>
            <a:endParaRPr dirty="0">
              <a:cs typeface="Arial" panose="020B0604020202020204" pitchFamily="34" charset="0"/>
            </a:endParaRPr>
          </a:p>
        </p:txBody>
      </p:sp>
      <p:sp>
        <p:nvSpPr>
          <p:cNvPr id="20" name="object 7"/>
          <p:cNvSpPr txBox="1"/>
          <p:nvPr/>
        </p:nvSpPr>
        <p:spPr>
          <a:xfrm>
            <a:off x="4751570" y="4707164"/>
            <a:ext cx="399796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cs typeface="Arial" panose="020B0604020202020204" pitchFamily="34" charset="0"/>
              </a:rPr>
              <a:t>Нормированные </a:t>
            </a:r>
            <a:r>
              <a:rPr spc="-10" dirty="0">
                <a:cs typeface="Arial" panose="020B0604020202020204" pitchFamily="34" charset="0"/>
              </a:rPr>
              <a:t>по </a:t>
            </a:r>
            <a:r>
              <a:rPr spc="-5" dirty="0">
                <a:cs typeface="Arial" panose="020B0604020202020204" pitchFamily="34" charset="0"/>
              </a:rPr>
              <a:t>примитивной </a:t>
            </a:r>
            <a:r>
              <a:rPr spc="-5" dirty="0" err="1">
                <a:cs typeface="Arial" panose="020B0604020202020204" pitchFamily="34" charset="0"/>
              </a:rPr>
              <a:t>мантии</a:t>
            </a:r>
            <a:r>
              <a:rPr spc="-5" dirty="0">
                <a:cs typeface="Arial" panose="020B0604020202020204" pitchFamily="34" charset="0"/>
              </a:rPr>
              <a:t> </a:t>
            </a:r>
            <a:r>
              <a:rPr spc="-5" dirty="0" err="1" smtClean="0">
                <a:cs typeface="Arial" panose="020B0604020202020204" pitchFamily="34" charset="0"/>
              </a:rPr>
              <a:t>мульти</a:t>
            </a:r>
            <a:r>
              <a:rPr spc="-10" dirty="0" err="1" smtClean="0">
                <a:cs typeface="Arial" panose="020B0604020202020204" pitchFamily="34" charset="0"/>
              </a:rPr>
              <a:t>компонентные</a:t>
            </a:r>
            <a:r>
              <a:rPr spc="-10" dirty="0" smtClean="0">
                <a:cs typeface="Arial" panose="020B0604020202020204" pitchFamily="34" charset="0"/>
              </a:rPr>
              <a:t> </a:t>
            </a:r>
            <a:r>
              <a:rPr spc="-10" dirty="0" err="1" smtClean="0">
                <a:cs typeface="Arial" panose="020B0604020202020204" pitchFamily="34" charset="0"/>
              </a:rPr>
              <a:t>спектры</a:t>
            </a:r>
            <a:endParaRPr dirty="0">
              <a:cs typeface="Arial" panose="020B0604020202020204" pitchFamily="34" charset="0"/>
            </a:endParaRPr>
          </a:p>
        </p:txBody>
      </p:sp>
      <p:sp>
        <p:nvSpPr>
          <p:cNvPr id="21" name="object 5"/>
          <p:cNvSpPr txBox="1">
            <a:spLocks/>
          </p:cNvSpPr>
          <p:nvPr/>
        </p:nvSpPr>
        <p:spPr>
          <a:xfrm>
            <a:off x="536146" y="723987"/>
            <a:ext cx="807170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Химический </a:t>
            </a:r>
            <a:r>
              <a:rPr lang="ru-RU" sz="2800" b="1" spc="-1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состав </a:t>
            </a:r>
            <a:r>
              <a:rPr lang="ru-RU" sz="2800" b="1" spc="-5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песчаников </a:t>
            </a:r>
            <a:r>
              <a:rPr lang="ru-RU" sz="28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– </a:t>
            </a:r>
            <a:r>
              <a:rPr lang="ru-RU" sz="2800" b="1" spc="-5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редкие</a:t>
            </a:r>
            <a:r>
              <a:rPr lang="ru-RU" sz="2800" b="1" spc="-75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800" b="1" spc="-1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элементы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49863" y="1396329"/>
            <a:ext cx="8854108" cy="3384000"/>
            <a:chOff x="149863" y="1396329"/>
            <a:chExt cx="8854108" cy="338400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49863" y="1396329"/>
              <a:ext cx="8854108" cy="3384000"/>
              <a:chOff x="129125" y="2048810"/>
              <a:chExt cx="8854108" cy="3384000"/>
            </a:xfrm>
          </p:grpSpPr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125" y="2048810"/>
                <a:ext cx="8854108" cy="3384000"/>
              </a:xfrm>
              <a:prstGeom prst="rect">
                <a:avLst/>
              </a:prstGeom>
            </p:spPr>
          </p:pic>
          <p:sp>
            <p:nvSpPr>
              <p:cNvPr id="13" name="Овал 12"/>
              <p:cNvSpPr/>
              <p:nvPr/>
            </p:nvSpPr>
            <p:spPr>
              <a:xfrm>
                <a:off x="7333422" y="2348338"/>
                <a:ext cx="106532" cy="115410"/>
              </a:xfrm>
              <a:prstGeom prst="ellipse">
                <a:avLst/>
              </a:prstGeom>
              <a:solidFill>
                <a:srgbClr val="CCECFF"/>
              </a:solidFill>
              <a:ln w="15875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7333422" y="2591101"/>
                <a:ext cx="106532" cy="115410"/>
              </a:xfrm>
              <a:prstGeom prst="ellipse">
                <a:avLst/>
              </a:prstGeom>
              <a:solidFill>
                <a:srgbClr val="33CC33"/>
              </a:solidFill>
              <a:ln w="15875">
                <a:solidFill>
                  <a:srgbClr val="99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flipH="1">
                <a:off x="7439954" y="2267543"/>
                <a:ext cx="11554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Чарская зона</a:t>
                </a:r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flipH="1">
                <a:off x="7439952" y="2506071"/>
                <a:ext cx="14734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Жарминская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зона</a:t>
                </a:r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Прямоугольник 1"/>
            <p:cNvSpPr/>
            <p:nvPr/>
          </p:nvSpPr>
          <p:spPr>
            <a:xfrm>
              <a:off x="6150279" y="3569776"/>
              <a:ext cx="275573" cy="4260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164999" y="2589190"/>
              <a:ext cx="354621" cy="415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148317" y="3397661"/>
              <a:ext cx="45719" cy="2506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86515" y="3482260"/>
              <a:ext cx="45719" cy="2506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390765" y="2917178"/>
              <a:ext cx="45719" cy="2506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140287" y="2762090"/>
              <a:ext cx="45719" cy="2506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323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" r="1484" b="4988"/>
          <a:stretch/>
        </p:blipFill>
        <p:spPr>
          <a:xfrm>
            <a:off x="750768" y="3446280"/>
            <a:ext cx="8048029" cy="340496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" b="1989"/>
          <a:stretch/>
        </p:blipFill>
        <p:spPr>
          <a:xfrm>
            <a:off x="4980329" y="430546"/>
            <a:ext cx="3818468" cy="309204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361655" y="-92674"/>
            <a:ext cx="6544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cs typeface="Arial" panose="020B0604020202020204" pitchFamily="34" charset="0"/>
              </a:rPr>
              <a:t>Дискриминационные диаграммы</a:t>
            </a:r>
            <a:endParaRPr lang="ru-RU" sz="2800" b="1" dirty="0"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159647" y="3601300"/>
            <a:ext cx="202863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McLennan et al., 1993</a:t>
            </a:r>
            <a:endParaRPr lang="en-GB" sz="1600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995260" y="430546"/>
            <a:ext cx="124425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Bhatia, 1983</a:t>
            </a:r>
            <a:endParaRPr lang="en-GB" sz="1600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031776" y="3857829"/>
            <a:ext cx="182453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Bhatia, Crook, 1986</a:t>
            </a:r>
            <a:endParaRPr lang="en-GB" sz="1600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413002" y="530082"/>
            <a:ext cx="3963925" cy="2892970"/>
            <a:chOff x="413002" y="530082"/>
            <a:chExt cx="3963925" cy="289297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405" y="530082"/>
              <a:ext cx="3360522" cy="289297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413002" y="2061759"/>
              <a:ext cx="104924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 smtClean="0">
                  <a:latin typeface="Arial Narrow" panose="020B0606020202030204" pitchFamily="34" charset="0"/>
                </a:rPr>
                <a:t>Поднятие фундамента</a:t>
              </a:r>
              <a:endParaRPr lang="ru-RU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16405" y="707308"/>
              <a:ext cx="133576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 err="1" smtClean="0">
                  <a:latin typeface="Arial Narrow" panose="020B0606020202030204" pitchFamily="34" charset="0"/>
                </a:rPr>
                <a:t>Кратонный</a:t>
              </a:r>
              <a:r>
                <a:rPr lang="ru-RU" sz="1400" dirty="0" smtClean="0">
                  <a:latin typeface="Arial Narrow" panose="020B0606020202030204" pitchFamily="34" charset="0"/>
                </a:rPr>
                <a:t> блок</a:t>
              </a:r>
              <a:endParaRPr lang="ru-RU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74811" y="1200458"/>
              <a:ext cx="150171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 smtClean="0">
                  <a:latin typeface="Arial Narrow" panose="020B0606020202030204" pitchFamily="34" charset="0"/>
                </a:rPr>
                <a:t>Переходная зона</a:t>
              </a:r>
              <a:endParaRPr lang="ru-RU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2536470" y="1707580"/>
              <a:ext cx="730145" cy="1846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 rot="3158354">
              <a:off x="2376641" y="1606372"/>
              <a:ext cx="1280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Arial Narrow" panose="020B0606020202030204" pitchFamily="34" charset="0"/>
                </a:rPr>
                <a:t>Рециклированный</a:t>
              </a:r>
            </a:p>
            <a:p>
              <a:pPr algn="ctr"/>
              <a:r>
                <a:rPr lang="ru-RU" sz="1200" dirty="0" err="1" smtClean="0">
                  <a:latin typeface="Arial Narrow" panose="020B0606020202030204" pitchFamily="34" charset="0"/>
                </a:rPr>
                <a:t>ороген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2189440" y="2297048"/>
              <a:ext cx="730145" cy="1846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61525" y="2145906"/>
              <a:ext cx="1255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err="1" smtClean="0">
                  <a:latin typeface="Arial Narrow" panose="020B0606020202030204" pitchFamily="34" charset="0"/>
                </a:rPr>
                <a:t>Расчленненая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</a:p>
            <a:p>
              <a:pPr algn="ctr"/>
              <a:r>
                <a:rPr lang="ru-RU" sz="1200" dirty="0" smtClean="0">
                  <a:latin typeface="Arial Narrow" panose="020B0606020202030204" pitchFamily="34" charset="0"/>
                </a:rPr>
                <a:t>дуга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2396633" y="2736381"/>
              <a:ext cx="730145" cy="1846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230132" y="3025698"/>
              <a:ext cx="730145" cy="1846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TextBox 71"/>
            <p:cNvSpPr txBox="1"/>
            <p:nvPr/>
          </p:nvSpPr>
          <p:spPr>
            <a:xfrm rot="20533378">
              <a:off x="1987316" y="2674418"/>
              <a:ext cx="1548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Arial Narrow" panose="020B0606020202030204" pitchFamily="34" charset="0"/>
                </a:rPr>
                <a:t>Дуга в переходном</a:t>
              </a:r>
            </a:p>
            <a:p>
              <a:pPr algn="ctr"/>
              <a:r>
                <a:rPr lang="ru-RU" sz="1200" dirty="0" smtClean="0">
                  <a:latin typeface="Arial Narrow" panose="020B0606020202030204" pitchFamily="34" charset="0"/>
                </a:rPr>
                <a:t>состоянии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 rot="20536956">
              <a:off x="3040624" y="2908427"/>
              <a:ext cx="12554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err="1" smtClean="0">
                  <a:latin typeface="Arial Narrow" panose="020B0606020202030204" pitchFamily="34" charset="0"/>
                </a:rPr>
                <a:t>Нерасчленненая</a:t>
              </a:r>
              <a:r>
                <a:rPr lang="ru-RU" sz="1100" dirty="0" smtClean="0">
                  <a:latin typeface="Arial Narrow" panose="020B0606020202030204" pitchFamily="34" charset="0"/>
                </a:rPr>
                <a:t> </a:t>
              </a:r>
            </a:p>
            <a:p>
              <a:pPr algn="ctr"/>
              <a:r>
                <a:rPr lang="ru-RU" sz="1100" dirty="0" smtClean="0">
                  <a:latin typeface="Arial Narrow" panose="020B0606020202030204" pitchFamily="34" charset="0"/>
                </a:rPr>
                <a:t>дуга</a:t>
              </a:r>
              <a:endParaRPr lang="ru-RU" sz="11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77" name="Прямоугольник 76"/>
          <p:cNvSpPr/>
          <p:nvPr/>
        </p:nvSpPr>
        <p:spPr>
          <a:xfrm>
            <a:off x="2849951" y="931559"/>
            <a:ext cx="195649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sz="1600" i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Diciknson</a:t>
            </a:r>
            <a:r>
              <a:rPr lang="en-GB" sz="16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 et al., 1983</a:t>
            </a:r>
            <a:endParaRPr lang="en-GB" sz="1600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1715014"/>
            <a:ext cx="9144000" cy="4091426"/>
            <a:chOff x="0" y="1977904"/>
            <a:chExt cx="9144000" cy="409142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1977904"/>
              <a:ext cx="9132570" cy="4045706"/>
              <a:chOff x="29302" y="1875034"/>
              <a:chExt cx="9085397" cy="3888000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02" y="1875034"/>
                <a:ext cx="9085397" cy="3888000"/>
              </a:xfrm>
              <a:prstGeom prst="rect">
                <a:avLst/>
              </a:prstGeom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1264920" y="4130040"/>
                <a:ext cx="251460" cy="6705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4080510" y="2053590"/>
                <a:ext cx="251460" cy="6705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8553450" y="2053590"/>
                <a:ext cx="251460" cy="6705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218" y="2012194"/>
              <a:ext cx="4556782" cy="3888000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6503670" y="5669280"/>
              <a:ext cx="960120" cy="400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080889" y="5669280"/>
              <a:ext cx="960120" cy="400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50999" y="5625874"/>
              <a:ext cx="1819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Возраст, млн лет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33427" y="5625874"/>
              <a:ext cx="1819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Возраст, млн лет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85695" y="1023084"/>
            <a:ext cx="4372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Изотопная характеристика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571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59935" y="0"/>
            <a:ext cx="6572932" cy="6782966"/>
            <a:chOff x="2494066" y="0"/>
            <a:chExt cx="6572932" cy="678296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494066" y="0"/>
              <a:ext cx="4108865" cy="6782966"/>
              <a:chOff x="357257" y="0"/>
              <a:chExt cx="4108865" cy="6782966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257" y="86547"/>
                <a:ext cx="3945235" cy="6696419"/>
              </a:xfrm>
              <a:prstGeom prst="rect">
                <a:avLst/>
              </a:prstGeom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875899" y="0"/>
                <a:ext cx="2954956" cy="6160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 flipH="1">
                <a:off x="875899" y="0"/>
                <a:ext cx="14341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7030A0"/>
                    </a:solidFill>
                    <a:latin typeface="Arial Narrow" panose="020B0606020202030204" pitchFamily="34" charset="0"/>
                  </a:rPr>
                  <a:t>Этапы </a:t>
                </a:r>
              </a:p>
              <a:p>
                <a:pPr algn="ctr"/>
                <a:r>
                  <a:rPr lang="ru-RU" sz="2000" b="1" dirty="0" smtClean="0">
                    <a:solidFill>
                      <a:srgbClr val="7030A0"/>
                    </a:solidFill>
                    <a:latin typeface="Arial Narrow" panose="020B0606020202030204" pitchFamily="34" charset="0"/>
                  </a:rPr>
                  <a:t>магматизма</a:t>
                </a:r>
                <a:endParaRPr lang="ru-RU" sz="2000" b="1" dirty="0">
                  <a:solidFill>
                    <a:srgbClr val="7030A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flipH="1">
                <a:off x="2252312" y="0"/>
                <a:ext cx="22138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FFC000"/>
                    </a:solidFill>
                    <a:latin typeface="Arial Narrow" panose="020B0606020202030204" pitchFamily="34" charset="0"/>
                  </a:rPr>
                  <a:t>Этапы </a:t>
                </a:r>
              </a:p>
              <a:p>
                <a:pPr algn="ctr"/>
                <a:r>
                  <a:rPr lang="ru-RU" sz="2000" b="1" dirty="0" smtClean="0">
                    <a:solidFill>
                      <a:srgbClr val="FFC000"/>
                    </a:solidFill>
                    <a:latin typeface="Arial Narrow" panose="020B0606020202030204" pitchFamily="34" charset="0"/>
                  </a:rPr>
                  <a:t>осадконакопления</a:t>
                </a:r>
                <a:endParaRPr lang="ru-RU" sz="2000" b="1" dirty="0">
                  <a:solidFill>
                    <a:srgbClr val="FFC000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380523" y="2877954"/>
              <a:ext cx="12224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 Narrow" panose="020B0606020202030204" pitchFamily="34" charset="0"/>
                </a:rPr>
                <a:t>песчаники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99773" y="3901647"/>
              <a:ext cx="13555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err="1" smtClean="0">
                  <a:latin typeface="Arial Narrow" panose="020B0606020202030204" pitchFamily="34" charset="0"/>
                </a:rPr>
                <a:t>микрогаббро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99773" y="3532315"/>
              <a:ext cx="12224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 Narrow" panose="020B0606020202030204" pitchFamily="34" charset="0"/>
                </a:rPr>
                <a:t>андезиты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99773" y="2874680"/>
              <a:ext cx="12224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 Narrow" panose="020B0606020202030204" pitchFamily="34" charset="0"/>
                </a:rPr>
                <a:t>песчаники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99773" y="4218942"/>
              <a:ext cx="16555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 Narrow" panose="020B0606020202030204" pitchFamily="34" charset="0"/>
                </a:rPr>
                <a:t>г</a:t>
              </a:r>
              <a:r>
                <a:rPr lang="ru-RU" dirty="0" smtClean="0">
                  <a:latin typeface="Arial Narrow" panose="020B0606020202030204" pitchFamily="34" charset="0"/>
                </a:rPr>
                <a:t>аббро-диориты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99773" y="3203498"/>
              <a:ext cx="12224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err="1" smtClean="0">
                  <a:latin typeface="Arial Narrow" panose="020B0606020202030204" pitchFamily="34" charset="0"/>
                </a:rPr>
                <a:t>тоналиты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83204" y="4559282"/>
              <a:ext cx="388379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 panose="020B0606020202030204" pitchFamily="34" charset="0"/>
                </a:rPr>
                <a:t>U-</a:t>
              </a:r>
              <a:r>
                <a:rPr lang="en-US" dirty="0" err="1" smtClean="0">
                  <a:latin typeface="Arial Narrow" panose="020B0606020202030204" pitchFamily="34" charset="0"/>
                </a:rPr>
                <a:t>Pb</a:t>
              </a:r>
              <a:r>
                <a:rPr lang="en-US" dirty="0" smtClean="0">
                  <a:latin typeface="Arial Narrow" panose="020B0606020202030204" pitchFamily="34" charset="0"/>
                </a:rPr>
                <a:t> </a:t>
              </a:r>
              <a:r>
                <a:rPr lang="ru-RU" dirty="0" smtClean="0">
                  <a:latin typeface="Arial Narrow" panose="020B0606020202030204" pitchFamily="34" charset="0"/>
                </a:rPr>
                <a:t>данные </a:t>
              </a:r>
              <a:endParaRPr lang="en-US" dirty="0" smtClean="0">
                <a:latin typeface="Arial Narrow" panose="020B0606020202030204" pitchFamily="34" charset="0"/>
              </a:endParaRPr>
            </a:p>
            <a:p>
              <a:r>
                <a:rPr lang="ru-RU" dirty="0" smtClean="0">
                  <a:latin typeface="Arial Narrow" panose="020B0606020202030204" pitchFamily="34" charset="0"/>
                </a:rPr>
                <a:t>(</a:t>
              </a:r>
              <a:r>
                <a:rPr lang="en-US" dirty="0" smtClean="0">
                  <a:latin typeface="Arial Narrow" panose="020B0606020202030204" pitchFamily="34" charset="0"/>
                </a:rPr>
                <a:t>Safonova et al., 2018, 2021)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697127" y="4882447"/>
              <a:ext cx="567891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958633" y="32756"/>
            <a:ext cx="3185367" cy="6804000"/>
            <a:chOff x="5581823" y="32756"/>
            <a:chExt cx="3185367" cy="680400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823" y="32756"/>
              <a:ext cx="3185367" cy="6804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037313" y="32756"/>
              <a:ext cx="5565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340</a:t>
              </a:r>
              <a:endPara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>
            <a:off x="5601901" y="32756"/>
            <a:ext cx="28876" cy="675021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5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00" y="383120"/>
            <a:ext cx="8899207" cy="5922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latin typeface="Calibri"/>
                <a:cs typeface="Calibri"/>
              </a:rPr>
              <a:t>Выводы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6985" algn="just">
              <a:buFontTx/>
              <a:buAutoNum type="arabicPeriod"/>
              <a:tabLst>
                <a:tab pos="287655" algn="l"/>
              </a:tabLst>
            </a:pPr>
            <a:r>
              <a:rPr lang="ru-RU" dirty="0" smtClean="0"/>
              <a:t>Песчаники Чарской и </a:t>
            </a:r>
            <a:r>
              <a:rPr lang="ru-RU" dirty="0" err="1" smtClean="0"/>
              <a:t>Жарминской</a:t>
            </a:r>
            <a:r>
              <a:rPr lang="ru-RU" dirty="0" smtClean="0"/>
              <a:t> зон</a:t>
            </a:r>
            <a:r>
              <a:rPr lang="ru-RU" dirty="0"/>
              <a:t> </a:t>
            </a:r>
            <a:r>
              <a:rPr lang="ru-RU" dirty="0" smtClean="0"/>
              <a:t>ассоциируют </a:t>
            </a:r>
            <a:r>
              <a:rPr lang="ru-RU" dirty="0"/>
              <a:t>с осадочными и магматическими породами океанического происхождения. </a:t>
            </a:r>
            <a:r>
              <a:rPr lang="ru-RU" dirty="0" smtClean="0"/>
              <a:t>По </a:t>
            </a:r>
            <a:r>
              <a:rPr lang="ru-RU" dirty="0"/>
              <a:t>петрографическим и геохимическим характеристикам песчаники </a:t>
            </a:r>
            <a:r>
              <a:rPr lang="ru-RU" dirty="0" smtClean="0"/>
              <a:t>относятся </a:t>
            </a:r>
            <a:r>
              <a:rPr lang="ru-RU" dirty="0"/>
              <a:t>к </a:t>
            </a:r>
            <a:r>
              <a:rPr lang="ru-RU" b="1" dirty="0" err="1" smtClean="0"/>
              <a:t>грауваккам</a:t>
            </a:r>
            <a:r>
              <a:rPr lang="ru-RU" b="1" dirty="0" smtClean="0"/>
              <a:t>, </a:t>
            </a:r>
            <a:r>
              <a:rPr lang="ru-RU" b="1" dirty="0" err="1" smtClean="0"/>
              <a:t>полевошпат</a:t>
            </a:r>
            <a:r>
              <a:rPr lang="ru-RU" b="1" dirty="0" smtClean="0"/>
              <a:t>-кварцевым </a:t>
            </a:r>
            <a:r>
              <a:rPr lang="ru-RU" b="1" dirty="0" err="1" smtClean="0"/>
              <a:t>грауваккам</a:t>
            </a:r>
            <a:r>
              <a:rPr lang="ru-RU" b="1" dirty="0" smtClean="0"/>
              <a:t> </a:t>
            </a:r>
            <a:r>
              <a:rPr lang="ru-RU" dirty="0" smtClean="0"/>
              <a:t>и</a:t>
            </a:r>
            <a:r>
              <a:rPr lang="ru-RU" b="1" dirty="0" smtClean="0"/>
              <a:t> </a:t>
            </a:r>
            <a:r>
              <a:rPr lang="ru-RU" b="1" dirty="0" err="1" smtClean="0"/>
              <a:t>литаренитам</a:t>
            </a:r>
            <a:r>
              <a:rPr lang="ru-RU" dirty="0" smtClean="0"/>
              <a:t>. </a:t>
            </a:r>
          </a:p>
          <a:p>
            <a:pPr marL="12700" marR="6985" algn="just">
              <a:buFontTx/>
              <a:buAutoNum type="arabicPeriod"/>
              <a:tabLst>
                <a:tab pos="287655" algn="l"/>
              </a:tabLst>
            </a:pPr>
            <a:endParaRPr lang="ru-RU" spc="5" dirty="0" smtClean="0">
              <a:latin typeface="Calibri"/>
              <a:cs typeface="Calibri"/>
            </a:endParaRPr>
          </a:p>
          <a:p>
            <a:pPr marL="12700" marR="6985" algn="just">
              <a:buFontTx/>
              <a:buAutoNum type="arabicPeriod"/>
              <a:tabLst>
                <a:tab pos="287655" algn="l"/>
              </a:tabLst>
            </a:pPr>
            <a:r>
              <a:rPr lang="ru-RU" dirty="0"/>
              <a:t>Характер распределения </a:t>
            </a:r>
            <a:r>
              <a:rPr lang="en-US" dirty="0"/>
              <a:t>U</a:t>
            </a:r>
            <a:r>
              <a:rPr lang="ru-RU" dirty="0"/>
              <a:t>-</a:t>
            </a:r>
            <a:r>
              <a:rPr lang="en-US" dirty="0" err="1"/>
              <a:t>Pb</a:t>
            </a:r>
            <a:r>
              <a:rPr lang="ru-RU" dirty="0"/>
              <a:t> возрастов детритовых цирконов из песчаников </a:t>
            </a:r>
            <a:r>
              <a:rPr lang="ru-RU" dirty="0" smtClean="0"/>
              <a:t>Чарской зоны – унимодальный </a:t>
            </a:r>
            <a:r>
              <a:rPr lang="ru-RU" dirty="0"/>
              <a:t>с </a:t>
            </a:r>
            <a:r>
              <a:rPr lang="ru-RU" dirty="0" smtClean="0"/>
              <a:t>пиками на </a:t>
            </a:r>
            <a:r>
              <a:rPr lang="ru-RU" b="1" dirty="0" smtClean="0"/>
              <a:t>325, 330, 340 и 345 мл </a:t>
            </a:r>
            <a:r>
              <a:rPr lang="ru-RU" b="1" dirty="0"/>
              <a:t>лет</a:t>
            </a:r>
            <a:r>
              <a:rPr lang="ru-RU" dirty="0"/>
              <a:t>, а </a:t>
            </a:r>
            <a:r>
              <a:rPr lang="ru-RU" dirty="0" err="1" smtClean="0"/>
              <a:t>Жарминской</a:t>
            </a:r>
            <a:r>
              <a:rPr lang="ru-RU" dirty="0" smtClean="0"/>
              <a:t> зоны – с пиком на </a:t>
            </a:r>
            <a:r>
              <a:rPr lang="ru-RU" b="1" dirty="0" smtClean="0"/>
              <a:t>340 млн </a:t>
            </a:r>
            <a:r>
              <a:rPr lang="ru-RU" b="1" dirty="0"/>
              <a:t>лет</a:t>
            </a:r>
            <a:r>
              <a:rPr lang="ru-RU" dirty="0"/>
              <a:t>.</a:t>
            </a:r>
          </a:p>
          <a:p>
            <a:pPr marL="12700" marR="6985" algn="just">
              <a:tabLst>
                <a:tab pos="287655" algn="l"/>
              </a:tabLst>
            </a:pPr>
            <a:endParaRPr lang="ru-RU" dirty="0" smtClean="0">
              <a:latin typeface="Calibri"/>
              <a:cs typeface="Calibri"/>
            </a:endParaRPr>
          </a:p>
          <a:p>
            <a:pPr marL="12700" marR="6985" algn="just">
              <a:tabLst>
                <a:tab pos="287655" algn="l"/>
              </a:tabLst>
            </a:pPr>
            <a:r>
              <a:rPr lang="ru-RU" dirty="0" smtClean="0"/>
              <a:t>3.Содержание </a:t>
            </a:r>
            <a:r>
              <a:rPr lang="ru-RU" dirty="0"/>
              <a:t>породообразующих окислов и редких элементов в песчаниках указывает на их </a:t>
            </a:r>
            <a:r>
              <a:rPr lang="ru-RU" b="1" dirty="0"/>
              <a:t>сходство с вулканическими породами надсубдукционного </a:t>
            </a:r>
            <a:r>
              <a:rPr lang="ru-RU" b="1" dirty="0" smtClean="0"/>
              <a:t>генезиса</a:t>
            </a:r>
            <a:r>
              <a:rPr lang="ru-RU" dirty="0" smtClean="0"/>
              <a:t> основного- среднего состава. </a:t>
            </a:r>
          </a:p>
          <a:p>
            <a:pPr marL="12700" marR="6985" algn="just">
              <a:tabLst>
                <a:tab pos="287655" algn="l"/>
              </a:tabLst>
            </a:pPr>
            <a:endParaRPr lang="ru-RU" dirty="0" smtClean="0"/>
          </a:p>
          <a:p>
            <a:pPr marL="12700" marR="6985" algn="just">
              <a:tabLst>
                <a:tab pos="287655" algn="l"/>
              </a:tabLst>
            </a:pPr>
            <a:r>
              <a:rPr lang="ru-RU" dirty="0" smtClean="0"/>
              <a:t>4.Для </a:t>
            </a:r>
            <a:r>
              <a:rPr lang="ru-RU" dirty="0"/>
              <a:t>песчаников </a:t>
            </a:r>
            <a:r>
              <a:rPr lang="ru-RU" dirty="0" smtClean="0"/>
              <a:t>Чарской и </a:t>
            </a:r>
            <a:r>
              <a:rPr lang="ru-RU" dirty="0" err="1" smtClean="0"/>
              <a:t>Жарминской</a:t>
            </a:r>
            <a:r>
              <a:rPr lang="ru-RU" dirty="0" smtClean="0"/>
              <a:t> зон характерны </a:t>
            </a:r>
            <a:r>
              <a:rPr lang="ru-RU" dirty="0"/>
              <a:t>положительные значения </a:t>
            </a:r>
            <a:r>
              <a:rPr lang="ru-RU" dirty="0" err="1"/>
              <a:t>εNd</a:t>
            </a:r>
            <a:r>
              <a:rPr lang="ru-RU" dirty="0"/>
              <a:t>(t</a:t>
            </a:r>
            <a:r>
              <a:rPr lang="ru-RU" dirty="0" smtClean="0"/>
              <a:t>)</a:t>
            </a:r>
            <a:r>
              <a:rPr lang="ru-RU" dirty="0"/>
              <a:t> </a:t>
            </a:r>
            <a:r>
              <a:rPr lang="ru-RU" dirty="0" smtClean="0"/>
              <a:t>и ε</a:t>
            </a:r>
            <a:r>
              <a:rPr lang="en-US" dirty="0" err="1" smtClean="0"/>
              <a:t>Hf</a:t>
            </a:r>
            <a:r>
              <a:rPr lang="ru-RU" dirty="0" smtClean="0"/>
              <a:t>(t), что указывает на наличие в области сноса магматических пород с ювенильными характеристикам. </a:t>
            </a:r>
            <a:endParaRPr lang="ru-RU" dirty="0"/>
          </a:p>
          <a:p>
            <a:pPr marL="12700" marR="6985" algn="just">
              <a:tabLst>
                <a:tab pos="287655" algn="l"/>
              </a:tabLst>
            </a:pPr>
            <a:endParaRPr lang="ru-RU" dirty="0" smtClean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tabLst>
                <a:tab pos="238760" algn="l"/>
              </a:tabLst>
            </a:pPr>
            <a:r>
              <a:rPr lang="ru-RU" dirty="0">
                <a:latin typeface="Calibri"/>
                <a:cs typeface="Calibri"/>
              </a:rPr>
              <a:t>5</a:t>
            </a:r>
            <a:r>
              <a:rPr lang="ru-RU" dirty="0" smtClean="0">
                <a:latin typeface="Calibri"/>
                <a:cs typeface="Calibri"/>
              </a:rPr>
              <a:t>.Образование песчаников происходило за счёт разрушения либо </a:t>
            </a:r>
            <a:r>
              <a:rPr lang="ru-RU" b="1" dirty="0" smtClean="0">
                <a:latin typeface="Calibri"/>
                <a:cs typeface="Calibri"/>
              </a:rPr>
              <a:t>одной островной дуги</a:t>
            </a:r>
            <a:r>
              <a:rPr lang="ru-RU" dirty="0" smtClean="0">
                <a:latin typeface="Calibri"/>
                <a:cs typeface="Calibri"/>
              </a:rPr>
              <a:t>, либо с </a:t>
            </a:r>
            <a:r>
              <a:rPr lang="ru-RU" b="1" dirty="0" smtClean="0">
                <a:latin typeface="Calibri"/>
                <a:cs typeface="Calibri"/>
              </a:rPr>
              <a:t>двух сосуществующих систем внутриокеанических дуг</a:t>
            </a:r>
            <a:r>
              <a:rPr lang="ru-RU" dirty="0" smtClean="0">
                <a:latin typeface="Calibri"/>
                <a:cs typeface="Calibri"/>
              </a:rPr>
              <a:t>.</a:t>
            </a:r>
            <a:endParaRPr lang="ru-RU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200" y="773788"/>
            <a:ext cx="8737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</a:rPr>
              <a:t>Актуальность </a:t>
            </a:r>
            <a:r>
              <a:rPr lang="ru-RU" dirty="0">
                <a:solidFill>
                  <a:srgbClr val="000000"/>
                </a:solidFill>
              </a:rPr>
              <a:t>изучения песчаников в составе аккреционного комплекса заключается в их образовании за счет разрушения окраинно-континентальных и внутриокеанических вулканических дуг на конвергентных окраинах тихоокеанского типа. Поэтому по их возрасту и составу можно реконструировать информацию о древних магматических дугах. </a:t>
            </a:r>
            <a:endParaRPr lang="ru-RU" b="1" dirty="0" smtClean="0">
              <a:solidFill>
                <a:srgbClr val="000000"/>
              </a:solidFill>
            </a:endParaRPr>
          </a:p>
          <a:p>
            <a:pPr algn="just"/>
            <a:endParaRPr lang="ru-RU" b="1" dirty="0">
              <a:solidFill>
                <a:srgbClr val="000000"/>
              </a:solidFill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Объектом </a:t>
            </a:r>
            <a:r>
              <a:rPr lang="ru-RU" b="1" dirty="0">
                <a:solidFill>
                  <a:srgbClr val="000000"/>
                </a:solidFill>
              </a:rPr>
              <a:t>исследований </a:t>
            </a:r>
            <a:r>
              <a:rPr lang="ru-RU" dirty="0">
                <a:solidFill>
                  <a:srgbClr val="000000"/>
                </a:solidFill>
              </a:rPr>
              <a:t>являются песчаники </a:t>
            </a:r>
            <a:r>
              <a:rPr lang="ru-RU" dirty="0" smtClean="0">
                <a:solidFill>
                  <a:srgbClr val="000000"/>
                </a:solidFill>
              </a:rPr>
              <a:t>Чарской и </a:t>
            </a:r>
            <a:r>
              <a:rPr lang="ru-RU" dirty="0" err="1" smtClean="0">
                <a:solidFill>
                  <a:srgbClr val="000000"/>
                </a:solidFill>
              </a:rPr>
              <a:t>Жарминской</a:t>
            </a:r>
            <a:r>
              <a:rPr lang="ru-RU" dirty="0" smtClean="0">
                <a:solidFill>
                  <a:srgbClr val="000000"/>
                </a:solidFill>
              </a:rPr>
              <a:t> зон восточного Казахстана. </a:t>
            </a:r>
            <a:endParaRPr lang="en-US" dirty="0" smtClean="0">
              <a:solidFill>
                <a:srgbClr val="000000"/>
              </a:solidFill>
            </a:endParaRPr>
          </a:p>
          <a:p>
            <a:pPr algn="just"/>
            <a:endParaRPr lang="en-US" dirty="0">
              <a:solidFill>
                <a:srgbClr val="000000"/>
              </a:solidFill>
            </a:endParaRPr>
          </a:p>
          <a:p>
            <a:pPr algn="just"/>
            <a:r>
              <a:rPr lang="ru-RU" b="1" dirty="0"/>
              <a:t>Цель </a:t>
            </a:r>
            <a:r>
              <a:rPr lang="ru-RU" b="1" dirty="0" smtClean="0"/>
              <a:t>исследования </a:t>
            </a:r>
            <a:r>
              <a:rPr lang="ru-RU" dirty="0"/>
              <a:t>– определение геологического положения, возраста, состава и геодинамической обстановки формирования песчаников </a:t>
            </a:r>
            <a:r>
              <a:rPr lang="ru-RU" dirty="0" smtClean="0"/>
              <a:t>Чарской и </a:t>
            </a:r>
            <a:r>
              <a:rPr lang="ru-RU" dirty="0" err="1" smtClean="0"/>
              <a:t>Жарминской</a:t>
            </a:r>
            <a:r>
              <a:rPr lang="ru-RU" dirty="0" smtClean="0"/>
              <a:t> зон.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40728" y="215901"/>
            <a:ext cx="166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ВЕДЕНИЕ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4332091"/>
            <a:ext cx="2790956" cy="2093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37" y="4317108"/>
            <a:ext cx="2810933" cy="2108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5" y="4317108"/>
            <a:ext cx="2810933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 txBox="1">
            <a:spLocks/>
          </p:cNvSpPr>
          <p:nvPr/>
        </p:nvSpPr>
        <p:spPr>
          <a:xfrm>
            <a:off x="2882429" y="442880"/>
            <a:ext cx="337914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ru-RU" sz="2800" b="1" kern="0" spc="-10" dirty="0" smtClean="0">
                <a:solidFill>
                  <a:srgbClr val="000000"/>
                </a:solidFill>
                <a:latin typeface="+mn-lt"/>
                <a:cs typeface="Arial"/>
              </a:rPr>
              <a:t>Район исследований</a:t>
            </a:r>
            <a:endParaRPr lang="ru-RU" sz="2800" kern="0" dirty="0">
              <a:solidFill>
                <a:sysClr val="windowText" lastClr="000000"/>
              </a:solidFill>
              <a:latin typeface="+mn-lt"/>
              <a:cs typeface="Arial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730"/>
            <a:ext cx="9144000" cy="5140151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360713" y="3353622"/>
            <a:ext cx="380371" cy="30397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5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7" y="909000"/>
            <a:ext cx="8909566" cy="50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217" y="5949000"/>
            <a:ext cx="890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Тектоническая схема Алтае-Саянского региона западной части Центрально Азиатского складчатого пояса (</a:t>
            </a:r>
            <a:r>
              <a:rPr lang="en-US" i="1" dirty="0" err="1" smtClean="0">
                <a:solidFill>
                  <a:srgbClr val="0070C0"/>
                </a:solidFill>
              </a:rPr>
              <a:t>Buslov</a:t>
            </a:r>
            <a:r>
              <a:rPr lang="en-US" i="1" dirty="0" smtClean="0">
                <a:solidFill>
                  <a:srgbClr val="0070C0"/>
                </a:solidFill>
              </a:rPr>
              <a:t> et al., 2004)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9" y="262669"/>
            <a:ext cx="873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Тектоническое положение Чарской и </a:t>
            </a:r>
            <a:r>
              <a:rPr lang="ru-RU" sz="2800" b="1" dirty="0" err="1" smtClean="0"/>
              <a:t>Жарминской</a:t>
            </a:r>
            <a:r>
              <a:rPr lang="ru-RU" sz="2800" b="1" dirty="0" smtClean="0"/>
              <a:t> зон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85960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9" y="358391"/>
            <a:ext cx="8056883" cy="576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966" y="6273800"/>
            <a:ext cx="818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Геологическая схема восточного Казахстана по (Хромых, 2020) с изменениями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6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07" y="1615638"/>
            <a:ext cx="5511463" cy="34464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0196" y="5062120"/>
            <a:ext cx="562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Коренные выходы граувакковых песчаников с участков: (а) </a:t>
            </a:r>
            <a:r>
              <a:rPr lang="ru-RU" sz="1600" dirty="0" err="1" smtClean="0"/>
              <a:t>Бакырчик</a:t>
            </a:r>
            <a:r>
              <a:rPr lang="ru-RU" sz="1600" dirty="0" smtClean="0"/>
              <a:t> (</a:t>
            </a:r>
            <a:r>
              <a:rPr lang="ru-RU" sz="1600" dirty="0" err="1" smtClean="0"/>
              <a:t>Ауэзов</a:t>
            </a:r>
            <a:r>
              <a:rPr lang="ru-RU" sz="1600" dirty="0" smtClean="0"/>
              <a:t>); (</a:t>
            </a:r>
            <a:r>
              <a:rPr lang="en-US" sz="1600" dirty="0" smtClean="0"/>
              <a:t>b</a:t>
            </a:r>
            <a:r>
              <a:rPr lang="ru-RU" sz="1600" dirty="0" smtClean="0"/>
              <a:t>, </a:t>
            </a:r>
            <a:r>
              <a:rPr lang="en-US" sz="1600" dirty="0" smtClean="0"/>
              <a:t>d) </a:t>
            </a:r>
            <a:r>
              <a:rPr lang="ru-RU" sz="1600" dirty="0" smtClean="0"/>
              <a:t>Озёрный (в контакте с туфами и кремнистыми сланцами); (</a:t>
            </a:r>
            <a:r>
              <a:rPr lang="en-US" sz="1600" dirty="0" smtClean="0"/>
              <a:t>c)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Терентьевка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19336"/>
            <a:ext cx="3683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70C0"/>
                </a:solidFill>
              </a:rPr>
              <a:t>Обобщённая стратиграфическая колонка Чарской зоны </a:t>
            </a:r>
            <a:r>
              <a:rPr lang="en-US" sz="1400" i="1" dirty="0" smtClean="0">
                <a:solidFill>
                  <a:srgbClr val="0070C0"/>
                </a:solidFill>
              </a:rPr>
              <a:t>(Safonova, </a:t>
            </a:r>
            <a:r>
              <a:rPr lang="en-US" sz="1400" i="1" dirty="0" err="1" smtClean="0">
                <a:solidFill>
                  <a:srgbClr val="0070C0"/>
                </a:solidFill>
              </a:rPr>
              <a:t>Perfilova</a:t>
            </a:r>
            <a:r>
              <a:rPr lang="en-US" sz="1400" i="1" dirty="0" smtClean="0">
                <a:solidFill>
                  <a:srgbClr val="0070C0"/>
                </a:solidFill>
              </a:rPr>
              <a:t> et al., 2021)</a:t>
            </a:r>
            <a:r>
              <a:rPr lang="ru-RU" sz="1400" i="1" dirty="0" smtClean="0">
                <a:solidFill>
                  <a:srgbClr val="0070C0"/>
                </a:solidFill>
              </a:rPr>
              <a:t>.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058936" y="3979183"/>
            <a:ext cx="13924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Narrow" panose="020B0606020202030204" pitchFamily="34" charset="0"/>
              </a:rPr>
              <a:t>Кремнистые аргиллиты, кремни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30961" y="729049"/>
            <a:ext cx="3209235" cy="5323090"/>
            <a:chOff x="130961" y="729049"/>
            <a:chExt cx="3209235" cy="532309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961" y="729049"/>
              <a:ext cx="3209235" cy="521966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flipH="1">
              <a:off x="2058936" y="2944671"/>
              <a:ext cx="127357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Arial Narrow" panose="020B0606020202030204" pitchFamily="34" charset="0"/>
                </a:rPr>
                <a:t>Конгломераты, </a:t>
              </a:r>
            </a:p>
            <a:p>
              <a:r>
                <a:rPr lang="ru-RU" sz="1200" dirty="0" err="1" smtClean="0">
                  <a:latin typeface="Arial Narrow" panose="020B0606020202030204" pitchFamily="34" charset="0"/>
                </a:rPr>
                <a:t>гравелиты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2066620" y="3554260"/>
              <a:ext cx="12735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Arial Narrow" panose="020B0606020202030204" pitchFamily="34" charset="0"/>
                </a:rPr>
                <a:t>Песчаники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flipH="1">
              <a:off x="2066620" y="4520651"/>
              <a:ext cx="99438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Arial Narrow" panose="020B0606020202030204" pitchFamily="34" charset="0"/>
                </a:rPr>
                <a:t>Алевролиты, </a:t>
              </a:r>
            </a:p>
            <a:p>
              <a:r>
                <a:rPr lang="ru-RU" sz="1200" dirty="0" smtClean="0">
                  <a:latin typeface="Arial Narrow" panose="020B0606020202030204" pitchFamily="34" charset="0"/>
                </a:rPr>
                <a:t>аргиллиты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2089125" y="5142848"/>
              <a:ext cx="99438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Arial Narrow" panose="020B0606020202030204" pitchFamily="34" charset="0"/>
                </a:rPr>
                <a:t>Известняки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2089125" y="5590474"/>
              <a:ext cx="109867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Arial Narrow" panose="020B0606020202030204" pitchFamily="34" charset="0"/>
                </a:rPr>
                <a:t>Вулканические породы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332512" y="95827"/>
            <a:ext cx="5504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cs typeface="Arial" panose="020B0604020202020204" pitchFamily="34" charset="0"/>
              </a:rPr>
              <a:t>Стратиграфическое положение и литологическая характеристика песчаников Чарской зоны</a:t>
            </a:r>
            <a:endParaRPr lang="ru-RU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646903"/>
              </p:ext>
            </p:extLst>
          </p:nvPr>
        </p:nvGraphicFramePr>
        <p:xfrm>
          <a:off x="308008" y="4282520"/>
          <a:ext cx="8527983" cy="178801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89894">
                  <a:extLst>
                    <a:ext uri="{9D8B030D-6E8A-4147-A177-3AD203B41FA5}">
                      <a16:colId xmlns:a16="http://schemas.microsoft.com/office/drawing/2014/main" val="3878514719"/>
                    </a:ext>
                  </a:extLst>
                </a:gridCol>
                <a:gridCol w="1283028">
                  <a:extLst>
                    <a:ext uri="{9D8B030D-6E8A-4147-A177-3AD203B41FA5}">
                      <a16:colId xmlns:a16="http://schemas.microsoft.com/office/drawing/2014/main" val="2101008736"/>
                    </a:ext>
                  </a:extLst>
                </a:gridCol>
                <a:gridCol w="513211">
                  <a:extLst>
                    <a:ext uri="{9D8B030D-6E8A-4147-A177-3AD203B41FA5}">
                      <a16:colId xmlns:a16="http://schemas.microsoft.com/office/drawing/2014/main" val="400076201"/>
                    </a:ext>
                  </a:extLst>
                </a:gridCol>
                <a:gridCol w="513210">
                  <a:extLst>
                    <a:ext uri="{9D8B030D-6E8A-4147-A177-3AD203B41FA5}">
                      <a16:colId xmlns:a16="http://schemas.microsoft.com/office/drawing/2014/main" val="3589927575"/>
                    </a:ext>
                  </a:extLst>
                </a:gridCol>
                <a:gridCol w="583195">
                  <a:extLst>
                    <a:ext uri="{9D8B030D-6E8A-4147-A177-3AD203B41FA5}">
                      <a16:colId xmlns:a16="http://schemas.microsoft.com/office/drawing/2014/main" val="2629245531"/>
                    </a:ext>
                  </a:extLst>
                </a:gridCol>
                <a:gridCol w="804810">
                  <a:extLst>
                    <a:ext uri="{9D8B030D-6E8A-4147-A177-3AD203B41FA5}">
                      <a16:colId xmlns:a16="http://schemas.microsoft.com/office/drawing/2014/main" val="4149112378"/>
                    </a:ext>
                  </a:extLst>
                </a:gridCol>
                <a:gridCol w="618187">
                  <a:extLst>
                    <a:ext uri="{9D8B030D-6E8A-4147-A177-3AD203B41FA5}">
                      <a16:colId xmlns:a16="http://schemas.microsoft.com/office/drawing/2014/main" val="4087746766"/>
                    </a:ext>
                  </a:extLst>
                </a:gridCol>
                <a:gridCol w="699833">
                  <a:extLst>
                    <a:ext uri="{9D8B030D-6E8A-4147-A177-3AD203B41FA5}">
                      <a16:colId xmlns:a16="http://schemas.microsoft.com/office/drawing/2014/main" val="2245590460"/>
                    </a:ext>
                  </a:extLst>
                </a:gridCol>
                <a:gridCol w="711497">
                  <a:extLst>
                    <a:ext uri="{9D8B030D-6E8A-4147-A177-3AD203B41FA5}">
                      <a16:colId xmlns:a16="http://schemas.microsoft.com/office/drawing/2014/main" val="820944411"/>
                    </a:ext>
                  </a:extLst>
                </a:gridCol>
                <a:gridCol w="688169">
                  <a:extLst>
                    <a:ext uri="{9D8B030D-6E8A-4147-A177-3AD203B41FA5}">
                      <a16:colId xmlns:a16="http://schemas.microsoft.com/office/drawing/2014/main" val="2221117691"/>
                    </a:ext>
                  </a:extLst>
                </a:gridCol>
                <a:gridCol w="618187">
                  <a:extLst>
                    <a:ext uri="{9D8B030D-6E8A-4147-A177-3AD203B41FA5}">
                      <a16:colId xmlns:a16="http://schemas.microsoft.com/office/drawing/2014/main" val="2605665358"/>
                    </a:ext>
                  </a:extLst>
                </a:gridCol>
                <a:gridCol w="604762">
                  <a:extLst>
                    <a:ext uri="{9D8B030D-6E8A-4147-A177-3AD203B41FA5}">
                      <a16:colId xmlns:a16="http://schemas.microsoft.com/office/drawing/2014/main" val="2959538160"/>
                    </a:ext>
                  </a:extLst>
                </a:gridCol>
              </a:tblGrid>
              <a:tr h="332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образца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Участок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Qm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Qp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Kfs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Pl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Lv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Ls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effectLst/>
                        </a:rPr>
                        <a:t>sum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Qt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Lt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F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645804"/>
                  </a:ext>
                </a:extLst>
              </a:tr>
              <a:tr h="332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CH-03-16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Чарск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47%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69%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18938454"/>
                  </a:ext>
                </a:extLst>
              </a:tr>
              <a:tr h="332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CH-37-16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Чарск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r>
                        <a:rPr lang="en-US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r>
                        <a:rPr lang="en-US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r>
                        <a:rPr lang="en-US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57</a:t>
                      </a:r>
                      <a:r>
                        <a:rPr lang="en-US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69%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406940"/>
                  </a:ext>
                </a:extLst>
              </a:tr>
              <a:tr h="332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CH-50-16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Васильковка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76%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60439922"/>
                  </a:ext>
                </a:extLst>
              </a:tr>
              <a:tr h="332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ZH-1-13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Шереметьевка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39%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53%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77212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8008" y="6105437"/>
            <a:ext cx="85279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Qm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монокристаллический кварц,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Qp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поликристаллический кварц,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Kfs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калиевый полевой шпат,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Pl –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плагиоклаз,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Lv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обломки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вулканических пород,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Ls –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обломки осадочных пород,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Qt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сумма кварца (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Qm+Qp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), Lt –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сумма обломков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пород (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Lv+Ls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), F –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сумма полевых шпатов (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Kfs+Pl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55" y="529692"/>
            <a:ext cx="7219690" cy="3688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122" y="25722"/>
            <a:ext cx="5617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Петрографическая характеристика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235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77000" y="1781074"/>
            <a:ext cx="8983908" cy="3709285"/>
            <a:chOff x="128945" y="2194960"/>
            <a:chExt cx="8983908" cy="370928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4484" y="2194960"/>
              <a:ext cx="4314388" cy="3709285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5" y="2221248"/>
              <a:ext cx="4481558" cy="354121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7286325" y="2387065"/>
              <a:ext cx="133791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Qtz</a:t>
              </a:r>
              <a:r>
                <a:rPr lang="en-US" sz="1600" dirty="0" smtClean="0"/>
                <a:t>-</a:t>
              </a:r>
              <a:r>
                <a:rPr lang="ru-RU" sz="1600" dirty="0" err="1" smtClean="0"/>
                <a:t>аренит</a:t>
              </a:r>
              <a:endParaRPr lang="ru-RU" sz="1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80962" y="2948502"/>
              <a:ext cx="143189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dirty="0" err="1" smtClean="0"/>
                <a:t>Сублитаренит</a:t>
              </a:r>
              <a:endParaRPr lang="ru-RU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57537" y="2948502"/>
              <a:ext cx="103150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dirty="0" err="1" smtClean="0"/>
                <a:t>Субаркоз</a:t>
              </a:r>
              <a:endParaRPr lang="ru-RU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29910" y="4458062"/>
              <a:ext cx="116064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err="1" smtClean="0"/>
                <a:t>Аркозовый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аренит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6409" y="4165674"/>
              <a:ext cx="116064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err="1" smtClean="0"/>
                <a:t>Лититовыйаренит</a:t>
              </a:r>
              <a:endParaRPr lang="ru-RU" sz="16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0326" y="469956"/>
            <a:ext cx="81238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cs typeface="Arial" panose="020B0604020202020204" pitchFamily="34" charset="0"/>
              </a:rPr>
              <a:t>Классификационные треугольники</a:t>
            </a:r>
          </a:p>
          <a:p>
            <a:pPr algn="ctr"/>
            <a:r>
              <a:rPr lang="ru-RU" sz="2800" b="1" dirty="0" smtClean="0">
                <a:cs typeface="Arial" panose="020B0604020202020204" pitchFamily="34" charset="0"/>
              </a:rPr>
              <a:t>петрографического состава изученных песчаников</a:t>
            </a:r>
            <a:endParaRPr lang="ru-RU" sz="2800" b="1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0460" y="5615291"/>
            <a:ext cx="161463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Шутов, 1967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7099" y="5615291"/>
            <a:ext cx="161463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solidFill>
                  <a:srgbClr val="0070C0"/>
                </a:solidFill>
              </a:rPr>
              <a:t>Pettijohn</a:t>
            </a:r>
            <a:r>
              <a:rPr lang="en-US" i="1" dirty="0" smtClean="0">
                <a:solidFill>
                  <a:srgbClr val="0070C0"/>
                </a:solidFill>
              </a:rPr>
              <a:t>, 1975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493973" y="1809549"/>
            <a:ext cx="141192" cy="16558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493973" y="2149605"/>
            <a:ext cx="141192" cy="165581"/>
          </a:xfrm>
          <a:prstGeom prst="ellipse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77415" y="1707673"/>
            <a:ext cx="154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Чарская зона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600235" y="2024673"/>
            <a:ext cx="2011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Жарминская</a:t>
            </a:r>
            <a:r>
              <a:rPr lang="ru-RU" dirty="0" smtClean="0"/>
              <a:t> зона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7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110176" y="1446214"/>
            <a:ext cx="8923648" cy="4795214"/>
            <a:chOff x="110176" y="1114744"/>
            <a:chExt cx="8923648" cy="479521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10176" y="1114744"/>
              <a:ext cx="8923648" cy="4795214"/>
              <a:chOff x="110176" y="1114744"/>
              <a:chExt cx="8923648" cy="4795214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176" y="1157958"/>
                <a:ext cx="8923648" cy="4752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1443789" y="1318661"/>
                <a:ext cx="279133" cy="1155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4282439" y="1260909"/>
                <a:ext cx="279133" cy="1155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7332846" y="1286858"/>
                <a:ext cx="279133" cy="1155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04223" y="1157958"/>
                <a:ext cx="558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340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93280" y="1159942"/>
                <a:ext cx="558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340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42873" y="1114744"/>
                <a:ext cx="558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325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1386038" y="3712143"/>
                <a:ext cx="279133" cy="1155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302492" y="3771499"/>
                <a:ext cx="279133" cy="1155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211051" y="3586833"/>
                <a:ext cx="558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330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46472" y="3538708"/>
                <a:ext cx="558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330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7360919" y="3593530"/>
                <a:ext cx="279133" cy="1155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472412" y="3517670"/>
                <a:ext cx="558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345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219187" y="3616714"/>
              <a:ext cx="966875" cy="28348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7030A0"/>
                  </a:solidFill>
                  <a:latin typeface="Arial Narrow" panose="020B0606020202030204" pitchFamily="34" charset="0"/>
                </a:rPr>
                <a:t>Чарская зона</a:t>
              </a:r>
              <a:endParaRPr lang="ru-RU" sz="1200" dirty="0">
                <a:solidFill>
                  <a:srgbClr val="7030A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28937" y="1266104"/>
              <a:ext cx="966875" cy="28348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7030A0"/>
                  </a:solidFill>
                  <a:latin typeface="Arial Narrow" panose="020B0606020202030204" pitchFamily="34" charset="0"/>
                </a:rPr>
                <a:t>Чарская зона</a:t>
              </a:r>
              <a:endParaRPr lang="ru-RU" sz="1200" dirty="0">
                <a:solidFill>
                  <a:srgbClr val="7030A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8135" y="3622768"/>
              <a:ext cx="966875" cy="28348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7030A0"/>
                  </a:solidFill>
                  <a:latin typeface="Arial Narrow" panose="020B0606020202030204" pitchFamily="34" charset="0"/>
                </a:rPr>
                <a:t>Чарская зона</a:t>
              </a:r>
              <a:endParaRPr lang="ru-RU" sz="1200" dirty="0">
                <a:solidFill>
                  <a:srgbClr val="7030A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19188" y="1274106"/>
              <a:ext cx="966875" cy="28348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7030A0"/>
                  </a:solidFill>
                  <a:latin typeface="Arial Narrow" panose="020B0606020202030204" pitchFamily="34" charset="0"/>
                </a:rPr>
                <a:t>Чарская зона</a:t>
              </a:r>
              <a:endParaRPr lang="ru-RU" sz="1200" dirty="0">
                <a:solidFill>
                  <a:srgbClr val="7030A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99344" y="3616714"/>
              <a:ext cx="966875" cy="28348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7030A0"/>
                  </a:solidFill>
                  <a:latin typeface="Arial Narrow" panose="020B0606020202030204" pitchFamily="34" charset="0"/>
                </a:rPr>
                <a:t>Чарская зона</a:t>
              </a:r>
              <a:endParaRPr lang="ru-RU" sz="1200" dirty="0">
                <a:solidFill>
                  <a:srgbClr val="7030A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1509" y="1258003"/>
              <a:ext cx="1246007" cy="2769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 err="1" smtClean="0">
                  <a:solidFill>
                    <a:schemeClr val="accent2">
                      <a:lumMod val="50000"/>
                    </a:schemeClr>
                  </a:solidFill>
                  <a:latin typeface="Arial Narrow" panose="020B0606020202030204" pitchFamily="34" charset="0"/>
                </a:rPr>
                <a:t>Жарминская</a:t>
              </a:r>
              <a:r>
                <a:rPr lang="ru-RU" sz="1200" dirty="0" smtClean="0">
                  <a:solidFill>
                    <a:schemeClr val="accent2">
                      <a:lumMod val="50000"/>
                    </a:schemeClr>
                  </a:solidFill>
                  <a:latin typeface="Arial Narrow" panose="020B0606020202030204" pitchFamily="34" charset="0"/>
                </a:rPr>
                <a:t> зона</a:t>
              </a:r>
              <a:endParaRPr lang="ru-RU" sz="12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4" name="object 2"/>
          <p:cNvSpPr txBox="1">
            <a:spLocks/>
          </p:cNvSpPr>
          <p:nvPr/>
        </p:nvSpPr>
        <p:spPr>
          <a:xfrm>
            <a:off x="110176" y="304058"/>
            <a:ext cx="8923648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-20" dirty="0" smtClean="0">
                <a:solidFill>
                  <a:srgbClr val="000000"/>
                </a:solidFill>
                <a:latin typeface="+mn-lt"/>
              </a:rPr>
              <a:t>Результаты </a:t>
            </a:r>
            <a:r>
              <a:rPr lang="ru-RU" sz="2800" b="1" dirty="0" smtClean="0">
                <a:solidFill>
                  <a:srgbClr val="000000"/>
                </a:solidFill>
                <a:latin typeface="+mn-lt"/>
              </a:rPr>
              <a:t>U-</a:t>
            </a:r>
            <a:r>
              <a:rPr lang="ru-RU" sz="2800" b="1" dirty="0" err="1" smtClean="0">
                <a:solidFill>
                  <a:srgbClr val="000000"/>
                </a:solidFill>
                <a:latin typeface="+mn-lt"/>
              </a:rPr>
              <a:t>Pb</a:t>
            </a:r>
            <a:r>
              <a:rPr lang="ru-RU" sz="28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800" b="1" spc="-5" dirty="0" smtClean="0">
                <a:solidFill>
                  <a:srgbClr val="000000"/>
                </a:solidFill>
                <a:latin typeface="+mn-lt"/>
              </a:rPr>
              <a:t>датирования </a:t>
            </a:r>
            <a:r>
              <a:rPr lang="ru-RU" sz="2800" b="1" spc="-10" dirty="0" smtClean="0">
                <a:solidFill>
                  <a:srgbClr val="000000"/>
                </a:solidFill>
                <a:latin typeface="+mn-lt"/>
              </a:rPr>
              <a:t>детритовых цирконов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000000"/>
                </a:solidFill>
                <a:latin typeface="+mn-lt"/>
              </a:rPr>
              <a:t>из </a:t>
            </a:r>
            <a:r>
              <a:rPr lang="ru-RU" sz="2800" b="1" spc="-5" dirty="0" smtClean="0">
                <a:solidFill>
                  <a:srgbClr val="000000"/>
                </a:solidFill>
                <a:latin typeface="+mn-lt"/>
              </a:rPr>
              <a:t>песчаников Чарской и </a:t>
            </a:r>
            <a:r>
              <a:rPr lang="ru-RU" sz="2800" b="1" spc="-5" dirty="0" err="1" smtClean="0">
                <a:solidFill>
                  <a:srgbClr val="000000"/>
                </a:solidFill>
                <a:latin typeface="+mn-lt"/>
              </a:rPr>
              <a:t>Жарминской</a:t>
            </a:r>
            <a:r>
              <a:rPr lang="ru-RU" sz="2800" b="1" spc="-5" dirty="0" smtClean="0">
                <a:solidFill>
                  <a:srgbClr val="000000"/>
                </a:solidFill>
                <a:latin typeface="+mn-lt"/>
              </a:rPr>
              <a:t> зон</a:t>
            </a:r>
            <a:endParaRPr lang="ru-R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776</Words>
  <Application>Microsoft Office PowerPoint</Application>
  <PresentationFormat>Экран (4:3)</PresentationFormat>
  <Paragraphs>177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28</cp:revision>
  <dcterms:created xsi:type="dcterms:W3CDTF">2021-10-13T03:25:35Z</dcterms:created>
  <dcterms:modified xsi:type="dcterms:W3CDTF">2021-10-13T08:26:13Z</dcterms:modified>
</cp:coreProperties>
</file>